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9" r:id="rId3"/>
    <p:sldId id="377" r:id="rId4"/>
    <p:sldId id="386" r:id="rId5"/>
    <p:sldId id="385" r:id="rId6"/>
    <p:sldId id="366" r:id="rId7"/>
    <p:sldId id="384" r:id="rId8"/>
    <p:sldId id="379" r:id="rId9"/>
    <p:sldId id="376" r:id="rId10"/>
    <p:sldId id="310" r:id="rId11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si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00000"/>
    <a:srgbClr val="229DDA"/>
    <a:srgbClr val="6ECFF2"/>
    <a:srgbClr val="007BEA"/>
    <a:srgbClr val="0070D6"/>
    <a:srgbClr val="1191BF"/>
    <a:srgbClr val="129ED0"/>
    <a:srgbClr val="12A1D4"/>
    <a:srgbClr val="055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8050" autoAdjust="0"/>
    <p:restoredTop sz="93452" autoAdjust="0"/>
  </p:normalViewPr>
  <p:slideViewPr>
    <p:cSldViewPr snapToGrid="0">
      <p:cViewPr varScale="1">
        <p:scale>
          <a:sx n="154" d="100"/>
          <a:sy n="154" d="100"/>
        </p:scale>
        <p:origin x="246" y="12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9" d="100"/>
          <a:sy n="99" d="100"/>
        </p:scale>
        <p:origin x="3594" y="-462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8D9CF-951F-4DB7-A66F-C025D3B84BF9}" type="datetimeFigureOut">
              <a:rPr lang="pl-PL" sz="1000" smtClean="0"/>
              <a:t>2016-09-28</a:t>
            </a:fld>
            <a:endParaRPr lang="pl-PL" sz="100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C140-D6D2-468F-97D6-897500CBF34B}" type="slidenum">
              <a:rPr lang="pl-PL" sz="900" smtClean="0"/>
              <a:t>‹#›</a:t>
            </a:fld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1179787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4CEB447A-91AE-4BEF-8DAE-D1B3BDF93E14}" type="datetimeFigureOut">
              <a:rPr lang="pl-PL" smtClean="0"/>
              <a:pPr/>
              <a:t>2016-09-28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14876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0C127573-7ADF-411A-9B23-EA9E8B4CF7A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30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Slajd prezentuje postęp projektu w stosunku do ostatniego tygodnia. Do uzupełnienia slajdu można użyć dostarczonego z prezentacją Excela który przeliczy procenty w kolumnach.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27573-7ADF-411A-9B23-EA9E8B4CF7AA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52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Analiza PSI służy samoocenie prowadzenia całego projektu, a także śledzenia zmian tej oceny w stosunku do poprzedniego tygodnia. Wskazuje obszary którymi trzeba się w pierwszej kolejności zająć.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27573-7ADF-411A-9B23-EA9E8B4CF7AA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59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Slajd powinien pokazywać „co się dzieje” w projektach dla których zaplanowano datę przekazania do UT (lub realizacji przez grupę) w ciągu najbliższych 30 dni. Ma na celu sprawdzenie czy nie ma zagrożeń dla zaplanowanego terminu.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27573-7ADF-411A-9B23-EA9E8B4CF7AA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532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Slajd powinien pokazywać najbliższe istotne zadania do realizacji wraz z określeniem ich terminów. Istotne zadania to </a:t>
            </a:r>
            <a:r>
              <a:rPr lang="pl-PL" dirty="0" smtClean="0"/>
              <a:t>niestandardowe zadania które razem uzgodniliśmy w trakcie poprzedniego tygodnia że należy je wykonać (np. pismo do prezesa, spotkanie </a:t>
            </a:r>
            <a:r>
              <a:rPr lang="pl-PL" dirty="0" err="1" smtClean="0"/>
              <a:t>ws</a:t>
            </a:r>
            <a:r>
              <a:rPr lang="pl-PL" dirty="0" smtClean="0"/>
              <a:t> oferty na wznowienie </a:t>
            </a:r>
            <a:r>
              <a:rPr lang="pl-PL" dirty="0" err="1" smtClean="0"/>
              <a:t>maintenance</a:t>
            </a:r>
            <a:r>
              <a:rPr lang="pl-PL" dirty="0" smtClean="0"/>
              <a:t>, wykonanie jakiegoś </a:t>
            </a:r>
            <a:r>
              <a:rPr lang="pl-PL" smtClean="0"/>
              <a:t>opóźnionego działania - kamienia </a:t>
            </a:r>
            <a:r>
              <a:rPr lang="pl-PL" dirty="0" smtClean="0"/>
              <a:t>milowego)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27573-7ADF-411A-9B23-EA9E8B4CF7A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6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Slajd powinien prezentować ryzyka jakie się pojawiły w realizacji poszczególnych projektów, które mogą rzutować na wykonanie ich zgodnie z planem.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27573-7ADF-411A-9B23-EA9E8B4CF7AA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4298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Istotne wydarzenia mogące mieć wpływ na projekt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27573-7ADF-411A-9B23-EA9E8B4CF7AA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6119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Analiza realizacji celów dodatkowych – jakie działania podjęliśmy w kierunku realizacji celów dodatkowych i jakie są tego efekty?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27573-7ADF-411A-9B23-EA9E8B4CF7AA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499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27573-7ADF-411A-9B23-EA9E8B4CF7AA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559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 userDrawn="1"/>
        </p:nvGrpSpPr>
        <p:grpSpPr>
          <a:xfrm>
            <a:off x="1605670" y="2244909"/>
            <a:ext cx="5932660" cy="653682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1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7647" y="4767263"/>
            <a:ext cx="6229338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4972" y="636151"/>
            <a:ext cx="8425973" cy="59450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idx="1" hasCustomPrompt="1"/>
          </p:nvPr>
        </p:nvSpPr>
        <p:spPr>
          <a:xfrm>
            <a:off x="394972" y="1302479"/>
            <a:ext cx="3707543" cy="31855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200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2000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rgbClr val="58595B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3" hasCustomPrompt="1"/>
          </p:nvPr>
        </p:nvSpPr>
        <p:spPr>
          <a:xfrm>
            <a:off x="5113401" y="1302479"/>
            <a:ext cx="3707543" cy="31855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200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2000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rgbClr val="58595B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75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866" y="4767263"/>
            <a:ext cx="623891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&lt;Nazwa Projektu&gt;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394972" y="636151"/>
            <a:ext cx="8425973" cy="59450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83286" y="1530942"/>
            <a:ext cx="2880000" cy="288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pl-PL"/>
              <a:t>Kliknij ikonę, aby dodać obraz</a:t>
            </a:r>
            <a:endParaRPr lang="id-ID" dirty="0"/>
          </a:p>
        </p:txBody>
      </p:sp>
      <p:grpSp>
        <p:nvGrpSpPr>
          <p:cNvPr id="17" name="Grupa 16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21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3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 bwMode="auto">
          <a:xfrm>
            <a:off x="1" y="0"/>
            <a:ext cx="9144001" cy="18288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8000">
                <a:srgbClr val="FFFFFF"/>
              </a:gs>
              <a:gs pos="64000">
                <a:schemeClr val="bg1">
                  <a:shade val="100000"/>
                  <a:satMod val="115000"/>
                  <a:alpha val="0"/>
                </a:schemeClr>
              </a:gs>
            </a:gsLst>
            <a:lin ang="60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43" b="12857"/>
          <a:stretch/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sp>
        <p:nvSpPr>
          <p:cNvPr id="34" name="Prostokąt 33"/>
          <p:cNvSpPr/>
          <p:nvPr userDrawn="1"/>
        </p:nvSpPr>
        <p:spPr bwMode="auto">
          <a:xfrm>
            <a:off x="0" y="1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  <p:sp>
        <p:nvSpPr>
          <p:cNvPr id="35" name="Prostokąt zaokrąglony 1"/>
          <p:cNvSpPr/>
          <p:nvPr userDrawn="1"/>
        </p:nvSpPr>
        <p:spPr bwMode="auto">
          <a:xfrm>
            <a:off x="3750197" y="1060534"/>
            <a:ext cx="5086306" cy="3421626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pl-PL" dirty="0"/>
          </a:p>
        </p:txBody>
      </p:sp>
      <p:sp>
        <p:nvSpPr>
          <p:cNvPr id="36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4414838" y="1272800"/>
            <a:ext cx="4224478" cy="2498274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288000" indent="-28800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720725" indent="-365125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000">
                <a:solidFill>
                  <a:schemeClr val="bg1"/>
                </a:solidFill>
              </a:defRPr>
            </a:lvl3pPr>
            <a:lvl4pPr marL="987425" indent="-266700"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39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03" b="10397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42" name="Prostokąt 41"/>
          <p:cNvSpPr/>
          <p:nvPr userDrawn="1"/>
        </p:nvSpPr>
        <p:spPr bwMode="auto">
          <a:xfrm>
            <a:off x="0" y="1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19" name="Prostokąt zaokrąglony 1"/>
          <p:cNvSpPr/>
          <p:nvPr userDrawn="1"/>
        </p:nvSpPr>
        <p:spPr bwMode="auto">
          <a:xfrm>
            <a:off x="3750197" y="1060534"/>
            <a:ext cx="5086306" cy="3421626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pl-PL" dirty="0"/>
          </a:p>
        </p:txBody>
      </p:sp>
      <p:grpSp>
        <p:nvGrpSpPr>
          <p:cNvPr id="34" name="Grupa 33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35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36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37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39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40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  <p:sp>
        <p:nvSpPr>
          <p:cNvPr id="14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4414838" y="1272800"/>
            <a:ext cx="4224478" cy="2498274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288000" indent="-28800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720725" indent="-365125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000">
                <a:solidFill>
                  <a:schemeClr val="bg1"/>
                </a:solidFill>
              </a:defRPr>
            </a:lvl3pPr>
            <a:lvl4pPr marL="987425" indent="-266700"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17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38" b="17064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Prostokąt 19"/>
          <p:cNvSpPr/>
          <p:nvPr userDrawn="1"/>
        </p:nvSpPr>
        <p:spPr bwMode="auto">
          <a:xfrm>
            <a:off x="0" y="1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  <p:sp>
        <p:nvSpPr>
          <p:cNvPr id="34" name="Prostokąt zaokrąglony 1"/>
          <p:cNvSpPr/>
          <p:nvPr userDrawn="1"/>
        </p:nvSpPr>
        <p:spPr bwMode="auto">
          <a:xfrm>
            <a:off x="3750197" y="1060534"/>
            <a:ext cx="5086306" cy="3421626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4414838" y="1272800"/>
            <a:ext cx="4224478" cy="2498274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288000" indent="-28800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720725" indent="-365125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000">
                <a:solidFill>
                  <a:schemeClr val="bg1"/>
                </a:solidFill>
              </a:defRPr>
            </a:lvl3pPr>
            <a:lvl4pPr marL="987425" indent="-266700"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7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00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Prostokąt 19"/>
          <p:cNvSpPr/>
          <p:nvPr userDrawn="1"/>
        </p:nvSpPr>
        <p:spPr bwMode="auto">
          <a:xfrm>
            <a:off x="0" y="1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  <p:sp>
        <p:nvSpPr>
          <p:cNvPr id="34" name="Prostokąt zaokrąglony 1"/>
          <p:cNvSpPr/>
          <p:nvPr userDrawn="1"/>
        </p:nvSpPr>
        <p:spPr bwMode="auto">
          <a:xfrm>
            <a:off x="3750197" y="1060534"/>
            <a:ext cx="5086306" cy="3421626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4414838" y="1272800"/>
            <a:ext cx="4224478" cy="2498274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288000" indent="-28800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720725" indent="-365125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000">
                <a:solidFill>
                  <a:schemeClr val="bg1"/>
                </a:solidFill>
              </a:defRPr>
            </a:lvl3pPr>
            <a:lvl4pPr marL="987425" indent="-266700"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97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54" b="16746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19" name="Prostokąt 18"/>
          <p:cNvSpPr/>
          <p:nvPr userDrawn="1"/>
        </p:nvSpPr>
        <p:spPr bwMode="auto">
          <a:xfrm>
            <a:off x="0" y="1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grpSp>
        <p:nvGrpSpPr>
          <p:cNvPr id="20" name="Grupa 19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21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  <p:sp>
        <p:nvSpPr>
          <p:cNvPr id="34" name="Prostokąt zaokrąglony 1"/>
          <p:cNvSpPr/>
          <p:nvPr userDrawn="1"/>
        </p:nvSpPr>
        <p:spPr bwMode="auto">
          <a:xfrm>
            <a:off x="3750197" y="1060534"/>
            <a:ext cx="5086306" cy="3421626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4414838" y="1272800"/>
            <a:ext cx="4224478" cy="2498274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288000" indent="-28800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720725" indent="-365125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000">
                <a:solidFill>
                  <a:schemeClr val="bg1"/>
                </a:solidFill>
              </a:defRPr>
            </a:lvl3pPr>
            <a:lvl4pPr marL="987425" indent="-266700"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625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83" b="1801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Prostokąt 19"/>
          <p:cNvSpPr/>
          <p:nvPr userDrawn="1"/>
        </p:nvSpPr>
        <p:spPr bwMode="auto">
          <a:xfrm>
            <a:off x="0" y="1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  <p:sp>
        <p:nvSpPr>
          <p:cNvPr id="34" name="Prostokąt zaokrąglony 1"/>
          <p:cNvSpPr/>
          <p:nvPr userDrawn="1"/>
        </p:nvSpPr>
        <p:spPr bwMode="auto">
          <a:xfrm>
            <a:off x="3750197" y="1060534"/>
            <a:ext cx="5086306" cy="3421626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4414838" y="1272800"/>
            <a:ext cx="4224478" cy="2498274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288000" indent="-28800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720725" indent="-365125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000">
                <a:solidFill>
                  <a:schemeClr val="bg1"/>
                </a:solidFill>
              </a:defRPr>
            </a:lvl3pPr>
            <a:lvl4pPr marL="987425" indent="-266700"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67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83" b="15317"/>
          <a:stretch/>
        </p:blipFill>
        <p:spPr>
          <a:xfrm flipH="1">
            <a:off x="-1" y="0"/>
            <a:ext cx="9148124" cy="5143500"/>
          </a:xfrm>
          <a:prstGeom prst="rect">
            <a:avLst/>
          </a:prstGeom>
        </p:spPr>
      </p:pic>
      <p:sp>
        <p:nvSpPr>
          <p:cNvPr id="19" name="Prostokąt 18"/>
          <p:cNvSpPr/>
          <p:nvPr userDrawn="1"/>
        </p:nvSpPr>
        <p:spPr bwMode="auto">
          <a:xfrm>
            <a:off x="0" y="1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grpSp>
        <p:nvGrpSpPr>
          <p:cNvPr id="20" name="Grupa 19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21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  <p:sp>
        <p:nvSpPr>
          <p:cNvPr id="34" name="Prostokąt zaokrąglony 1"/>
          <p:cNvSpPr/>
          <p:nvPr userDrawn="1"/>
        </p:nvSpPr>
        <p:spPr bwMode="auto">
          <a:xfrm>
            <a:off x="3750197" y="1060534"/>
            <a:ext cx="5086306" cy="3421626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4414838" y="1272800"/>
            <a:ext cx="4224478" cy="2498274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288000" indent="-28800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720725" indent="-365125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000">
                <a:solidFill>
                  <a:schemeClr val="bg1"/>
                </a:solidFill>
              </a:defRPr>
            </a:lvl3pPr>
            <a:lvl4pPr marL="987425" indent="-266700"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81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36" b="12063"/>
          <a:stretch/>
        </p:blipFill>
        <p:spPr>
          <a:xfrm flipH="1">
            <a:off x="-6" y="0"/>
            <a:ext cx="9144006" cy="5143500"/>
          </a:xfrm>
          <a:prstGeom prst="rect">
            <a:avLst/>
          </a:prstGeom>
        </p:spPr>
      </p:pic>
      <p:sp>
        <p:nvSpPr>
          <p:cNvPr id="20" name="Prostokąt 19"/>
          <p:cNvSpPr/>
          <p:nvPr userDrawn="1"/>
        </p:nvSpPr>
        <p:spPr bwMode="auto">
          <a:xfrm>
            <a:off x="0" y="1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grpSp>
        <p:nvGrpSpPr>
          <p:cNvPr id="21" name="Grupa 20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  <p:sp>
        <p:nvSpPr>
          <p:cNvPr id="35" name="Prostokąt zaokrąglony 1"/>
          <p:cNvSpPr/>
          <p:nvPr userDrawn="1"/>
        </p:nvSpPr>
        <p:spPr bwMode="auto">
          <a:xfrm>
            <a:off x="3750197" y="1060534"/>
            <a:ext cx="5086306" cy="3421626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4414838" y="1272800"/>
            <a:ext cx="4224478" cy="2498274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288000" indent="-28800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720725" indent="-365125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000">
                <a:solidFill>
                  <a:schemeClr val="bg1"/>
                </a:solidFill>
              </a:defRPr>
            </a:lvl3pPr>
            <a:lvl4pPr marL="987425" indent="-266700"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35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/>
          <p:nvPr userDrawn="1"/>
        </p:nvSpPr>
        <p:spPr bwMode="auto">
          <a:xfrm>
            <a:off x="-1" y="0"/>
            <a:ext cx="9144001" cy="386333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8199" y="1876328"/>
            <a:ext cx="7835283" cy="613335"/>
          </a:xfrm>
        </p:spPr>
        <p:txBody>
          <a:bodyPr anchor="b">
            <a:noAutofit/>
          </a:bodyPr>
          <a:lstStyle>
            <a:lvl1pPr marL="0" indent="0" algn="l">
              <a:buNone/>
              <a:defRPr sz="4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>
          <a:xfrm>
            <a:off x="838198" y="4767263"/>
            <a:ext cx="5740676" cy="273844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43313"/>
            <a:ext cx="7829551" cy="3143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  <p:grpSp>
        <p:nvGrpSpPr>
          <p:cNvPr id="17" name="Grupa 16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2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7647" y="4767263"/>
            <a:ext cx="623813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02772" y="4252031"/>
            <a:ext cx="8418173" cy="459395"/>
          </a:xfrm>
        </p:spPr>
        <p:txBody>
          <a:bodyPr anchor="ctr">
            <a:noAutofit/>
          </a:bodyPr>
          <a:lstStyle>
            <a:lvl1pPr algn="ctr">
              <a:lnSpc>
                <a:spcPct val="95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text styles</a:t>
            </a:r>
            <a:endParaRPr lang="pl-PL" dirty="0"/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5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 5"/>
          <p:cNvSpPr/>
          <p:nvPr userDrawn="1"/>
        </p:nvSpPr>
        <p:spPr bwMode="auto">
          <a:xfrm>
            <a:off x="-1" y="0"/>
            <a:ext cx="9144001" cy="386333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66774" y="1722500"/>
            <a:ext cx="5877408" cy="61333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66774" y="4767263"/>
            <a:ext cx="5725192" cy="273844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66775" y="3636512"/>
            <a:ext cx="7954169" cy="25218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 err="1"/>
              <a:t>Address</a:t>
            </a:r>
            <a:r>
              <a:rPr lang="pl-PL" noProof="0" dirty="0"/>
              <a:t> </a:t>
            </a:r>
            <a:r>
              <a:rPr lang="pl-PL" noProof="0" dirty="0" err="1"/>
              <a:t>details</a:t>
            </a:r>
            <a:r>
              <a:rPr lang="pl-PL" noProof="0" dirty="0"/>
              <a:t> / </a:t>
            </a:r>
            <a:r>
              <a:rPr lang="pl-PL" noProof="0" dirty="0" err="1"/>
              <a:t>contact</a:t>
            </a:r>
            <a:endParaRPr lang="pl-PL" noProof="0" dirty="0"/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20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/>
          <p:nvPr userDrawn="1"/>
        </p:nvSpPr>
        <p:spPr bwMode="auto">
          <a:xfrm>
            <a:off x="-1" y="0"/>
            <a:ext cx="9144001" cy="386333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87343" y="4767263"/>
            <a:ext cx="2133600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02" y="374230"/>
            <a:ext cx="5223841" cy="357805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60" y="3945479"/>
            <a:ext cx="3666842" cy="4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3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8291" y="1218627"/>
            <a:ext cx="8443868" cy="61333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866" y="4767263"/>
            <a:ext cx="6230119" cy="273844"/>
          </a:xfr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4970" y="1905820"/>
            <a:ext cx="8425974" cy="252183"/>
          </a:xfrm>
        </p:spPr>
        <p:txBody>
          <a:bodyPr lIns="0" tIns="0" rIns="0" bIns="0" anchor="t" anchorCtr="0">
            <a:noAutofit/>
          </a:bodyPr>
          <a:lstStyle>
            <a:lvl1pPr marL="457200" indent="-457200">
              <a:buClr>
                <a:schemeClr val="bg1"/>
              </a:buClr>
              <a:buSzPct val="100000"/>
              <a:buFont typeface="+mj-lt"/>
              <a:buAutoNum type="arabicPeriod"/>
              <a:defRPr sz="2400" baseline="0">
                <a:solidFill>
                  <a:schemeClr val="bg1"/>
                </a:solidFill>
              </a:defRPr>
            </a:lvl1pPr>
            <a:lvl2pPr marL="350838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1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8291" y="2149688"/>
            <a:ext cx="8355184" cy="613335"/>
          </a:xfrm>
        </p:spPr>
        <p:txBody>
          <a:bodyPr anchor="ctr">
            <a:noAutofit/>
          </a:bodyPr>
          <a:lstStyle>
            <a:lvl1pPr marL="0" indent="0" algn="ctr">
              <a:buNone/>
              <a:defRPr sz="7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866" y="4767263"/>
            <a:ext cx="6230119" cy="273844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pl-PL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69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416866" y="4767263"/>
            <a:ext cx="6230119" cy="273844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4970" y="1297663"/>
            <a:ext cx="8425188" cy="252183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394972" y="636151"/>
            <a:ext cx="8425973" cy="59450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tex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416866" y="4767263"/>
            <a:ext cx="6230119" cy="273844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4970" y="1297663"/>
            <a:ext cx="8425188" cy="252183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394972" y="636151"/>
            <a:ext cx="8425973" cy="59450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4970" y="1779356"/>
            <a:ext cx="8425188" cy="252183"/>
          </a:xfrm>
        </p:spPr>
        <p:txBody>
          <a:bodyPr lIns="0" tIns="0" rIns="0" bIns="0" anchor="t" anchorCtr="0">
            <a:noAutofit/>
          </a:bodyPr>
          <a:lstStyle>
            <a:lvl1pPr marL="288000" indent="-288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8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866" y="4767263"/>
            <a:ext cx="6230119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394972" y="1302479"/>
            <a:ext cx="8425972" cy="3185519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288000" indent="-288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000" baseline="0">
                <a:solidFill>
                  <a:schemeClr val="tx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→"/>
              <a:defRPr sz="2000" baseline="0">
                <a:solidFill>
                  <a:schemeClr val="tx1"/>
                </a:solidFill>
              </a:defRPr>
            </a:lvl2pPr>
            <a:lvl3pPr marL="1080000" indent="-288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8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endParaRPr lang="pl-PL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4972" y="636151"/>
            <a:ext cx="8425973" cy="59450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1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a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866" y="4767263"/>
            <a:ext cx="623891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3" hasCustomPrompt="1"/>
          </p:nvPr>
        </p:nvSpPr>
        <p:spPr>
          <a:xfrm>
            <a:off x="2457451" y="1650445"/>
            <a:ext cx="4075113" cy="1991915"/>
          </a:xfrm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SmartArt graphic</a:t>
            </a:r>
            <a:endParaRPr lang="pl-PL" noProof="0" dirty="0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394972" y="636151"/>
            <a:ext cx="8425973" cy="59450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866" y="4767263"/>
            <a:ext cx="623891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394972" y="636151"/>
            <a:ext cx="8425973" cy="59450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7392816" y="222141"/>
            <a:ext cx="1416336" cy="156057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5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4970" y="1195348"/>
            <a:ext cx="8425974" cy="31855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866" y="4767263"/>
            <a:ext cx="6238911" cy="2738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394972" y="529019"/>
            <a:ext cx="8425973" cy="4593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87343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32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1" r:id="rId2"/>
    <p:sldLayoutId id="2147483730" r:id="rId3"/>
    <p:sldLayoutId id="2147483743" r:id="rId4"/>
    <p:sldLayoutId id="2147483731" r:id="rId5"/>
    <p:sldLayoutId id="2147483762" r:id="rId6"/>
    <p:sldLayoutId id="2147483732" r:id="rId7"/>
    <p:sldLayoutId id="2147483733" r:id="rId8"/>
    <p:sldLayoutId id="2147483749" r:id="rId9"/>
    <p:sldLayoutId id="2147483738" r:id="rId10"/>
    <p:sldLayoutId id="214748376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44" r:id="rId20"/>
    <p:sldLayoutId id="2147483740" r:id="rId21"/>
    <p:sldLayoutId id="214748376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Calibri" panose="020F0502020204030204" pitchFamily="34" charset="0"/>
        <a:buChar char="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88000" algn="l" defTabSz="808038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Calibri" panose="020F050202020403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9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687343" y="4767263"/>
            <a:ext cx="2133600" cy="273844"/>
          </a:xfrm>
        </p:spPr>
        <p:txBody>
          <a:bodyPr/>
          <a:lstStyle/>
          <a:p>
            <a:fld id="{9DC1E638-3F78-4E0D-883A-B278700C48C0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29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838199" y="1876328"/>
            <a:ext cx="7835283" cy="613335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JPK II - </a:t>
            </a:r>
            <a:r>
              <a:rPr lang="pl-PL" dirty="0" smtClean="0"/>
              <a:t>Status projektu</a:t>
            </a:r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838198" y="4767263"/>
            <a:ext cx="5700216" cy="273844"/>
          </a:xfrm>
        </p:spPr>
        <p:txBody>
          <a:bodyPr/>
          <a:lstStyle/>
          <a:p>
            <a:r>
              <a:rPr lang="pl-PL" dirty="0" smtClean="0"/>
              <a:t>Kraków</a:t>
            </a:r>
            <a:r>
              <a:rPr lang="en-US" dirty="0" smtClean="0"/>
              <a:t>,</a:t>
            </a:r>
            <a:r>
              <a:rPr lang="pl-PL" dirty="0" smtClean="0"/>
              <a:t> 26.09.2016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838199" y="3643313"/>
            <a:ext cx="7829551" cy="724756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Grupa SKG01</a:t>
            </a:r>
          </a:p>
          <a:p>
            <a:r>
              <a:rPr lang="pl-PL" dirty="0" smtClean="0"/>
              <a:t>Jarosław </a:t>
            </a:r>
            <a:r>
              <a:rPr lang="pl-PL" dirty="0"/>
              <a:t>Ł</a:t>
            </a:r>
            <a:r>
              <a:rPr lang="pl-PL" dirty="0" smtClean="0"/>
              <a:t>abuz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94970" y="899186"/>
            <a:ext cx="8425188" cy="252183"/>
          </a:xfrm>
        </p:spPr>
        <p:txBody>
          <a:bodyPr/>
          <a:lstStyle/>
          <a:p>
            <a:r>
              <a:rPr lang="pl-PL" dirty="0" smtClean="0"/>
              <a:t> </a:t>
            </a:r>
            <a:endParaRPr lang="en-US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4185" y="446079"/>
            <a:ext cx="8425973" cy="480954"/>
          </a:xfrm>
        </p:spPr>
        <p:txBody>
          <a:bodyPr/>
          <a:lstStyle/>
          <a:p>
            <a:r>
              <a:rPr lang="pl-PL" dirty="0" smtClean="0"/>
              <a:t>Status projektu – przegląd KPI</a:t>
            </a:r>
            <a:endParaRPr lang="en-US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51487"/>
              </p:ext>
            </p:extLst>
          </p:nvPr>
        </p:nvGraphicFramePr>
        <p:xfrm>
          <a:off x="878399" y="1380136"/>
          <a:ext cx="6378064" cy="2456058"/>
        </p:xfrm>
        <a:graphic>
          <a:graphicData uri="http://schemas.openxmlformats.org/drawingml/2006/table">
            <a:tbl>
              <a:tblPr/>
              <a:tblGrid>
                <a:gridCol w="3654974"/>
                <a:gridCol w="1180133"/>
                <a:gridCol w="1542957"/>
              </a:tblGrid>
              <a:tr h="22327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Wskaźnik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2327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Złożona oferta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 (1/8)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 (2/8)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2327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Wykonana analiza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 (1/8)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 (1/8)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7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Oferta zaakceptowana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 (0/8)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 (1/8)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2327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Zainstalowano narzędzie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 (0/8)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 (1/8)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7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Uruchomiono produkcyjnie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 (0/8)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 (0/8)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2327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Zafakturowano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 (0/8)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 (0/8)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7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złożonych ofert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20 500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39 900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2327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zatwierdzonych ofert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20 500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7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złożonych ofert (przych. Stałe)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156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299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2327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zatwierdzonych ofert (przych. Stałe)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156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1E638-3F78-4E0D-883A-B278700C48C0}" type="slidenum">
              <a:rPr kumimoji="0" lang="pl-PL" sz="9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9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95755" y="746400"/>
            <a:ext cx="8425188" cy="252183"/>
          </a:xfrm>
        </p:spPr>
        <p:txBody>
          <a:bodyPr/>
          <a:lstStyle/>
          <a:p>
            <a:r>
              <a:rPr lang="pl-PL" dirty="0" smtClean="0"/>
              <a:t>Analiza PSI - Dane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4972" y="294073"/>
            <a:ext cx="8425973" cy="594506"/>
          </a:xfrm>
        </p:spPr>
        <p:txBody>
          <a:bodyPr/>
          <a:lstStyle/>
          <a:p>
            <a:r>
              <a:rPr lang="pl-PL" dirty="0" smtClean="0"/>
              <a:t>Status projektu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678611"/>
              </p:ext>
            </p:extLst>
          </p:nvPr>
        </p:nvGraphicFramePr>
        <p:xfrm>
          <a:off x="651838" y="1108588"/>
          <a:ext cx="4088272" cy="3023047"/>
        </p:xfrm>
        <a:graphic>
          <a:graphicData uri="http://schemas.openxmlformats.org/drawingml/2006/table">
            <a:tbl>
              <a:tblPr/>
              <a:tblGrid>
                <a:gridCol w="2320494">
                  <a:extLst>
                    <a:ext uri="{9D8B030D-6E8A-4147-A177-3AD203B41FA5}">
                      <a16:colId xmlns="" xmlns:a16="http://schemas.microsoft.com/office/drawing/2014/main" val="1814028261"/>
                    </a:ext>
                  </a:extLst>
                </a:gridCol>
                <a:gridCol w="591679">
                  <a:extLst>
                    <a:ext uri="{9D8B030D-6E8A-4147-A177-3AD203B41FA5}">
                      <a16:colId xmlns="" xmlns:a16="http://schemas.microsoft.com/office/drawing/2014/main" val="4106742741"/>
                    </a:ext>
                  </a:extLst>
                </a:gridCol>
                <a:gridCol w="509214">
                  <a:extLst>
                    <a:ext uri="{9D8B030D-6E8A-4147-A177-3AD203B41FA5}">
                      <a16:colId xmlns="" xmlns:a16="http://schemas.microsoft.com/office/drawing/2014/main" val="2286101453"/>
                    </a:ext>
                  </a:extLst>
                </a:gridCol>
                <a:gridCol w="666885">
                  <a:extLst>
                    <a:ext uri="{9D8B030D-6E8A-4147-A177-3AD203B41FA5}">
                      <a16:colId xmlns="" xmlns:a16="http://schemas.microsoft.com/office/drawing/2014/main" val="3442709341"/>
                    </a:ext>
                  </a:extLst>
                </a:gridCol>
              </a:tblGrid>
              <a:tr h="27538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7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Analiza PSI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7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7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2323592"/>
                  </a:ext>
                </a:extLst>
              </a:tr>
              <a:tr h="598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5110990"/>
                  </a:ext>
                </a:extLst>
              </a:tr>
              <a:tr h="19418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9017519"/>
                  </a:ext>
                </a:extLst>
              </a:tr>
              <a:tr h="19418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Lista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zadań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1390385"/>
                  </a:ext>
                </a:extLst>
              </a:tr>
              <a:tr h="36433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Czy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wiadomo kto za co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odpowiada?</a:t>
                      </a:r>
                      <a:endParaRPr lang="pl-P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0033414"/>
                  </a:ext>
                </a:extLst>
              </a:tr>
              <a:tr h="19418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Czy są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zasoby?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4659430"/>
                  </a:ext>
                </a:extLst>
              </a:tr>
              <a:tr h="20343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Analiza </a:t>
                      </a:r>
                      <a:r>
                        <a:rPr lang="pl-PL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ryzyk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1356571"/>
                  </a:ext>
                </a:extLst>
              </a:tr>
              <a:tr h="19418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Styl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zarządzania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1352771"/>
                  </a:ext>
                </a:extLst>
              </a:tr>
              <a:tr h="20343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Świadomość tego co się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dzieje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6683378"/>
                  </a:ext>
                </a:extLst>
              </a:tr>
              <a:tr h="39762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Świadomość czy uczestnicy projektu wiedzą co się dzieje.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2916542"/>
                  </a:ext>
                </a:extLst>
              </a:tr>
              <a:tr h="20343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5896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90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Status projektu – najbliższy okres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graphicFrame>
        <p:nvGraphicFramePr>
          <p:cNvPr id="7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239038"/>
              </p:ext>
            </p:extLst>
          </p:nvPr>
        </p:nvGraphicFramePr>
        <p:xfrm>
          <a:off x="394972" y="1140895"/>
          <a:ext cx="6521043" cy="280442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40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73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90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42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4931">
                <a:tc gridSpan="4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700" b="0" baseline="0" noProof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Status projektów zaplanowanych do oddania do UT za &lt;=30 dni</a:t>
                      </a:r>
                      <a:endParaRPr lang="en-US" sz="1700" b="0" noProof="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398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500" b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Lp</a:t>
                      </a:r>
                      <a:endParaRPr lang="en-US" sz="1500" b="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500" b="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Projekt</a:t>
                      </a:r>
                      <a:endParaRPr lang="en-US" sz="1500" b="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500" b="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Bieżący</a:t>
                      </a:r>
                      <a:r>
                        <a:rPr lang="pl-PL" sz="1500" b="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 status</a:t>
                      </a:r>
                      <a:endParaRPr lang="en-US" sz="1500" b="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500" b="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Komentarz / Zagrożenie terminu?</a:t>
                      </a:r>
                      <a:endParaRPr lang="en-US" sz="1500" b="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79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pl-PL" sz="1200" baseline="0" noProof="0" dirty="0" smtClean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  <a:endParaRPr lang="en-US" sz="1200" baseline="0" noProof="0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SL.ERP.INTERBUD</a:t>
                      </a:r>
                      <a:endParaRPr lang="pl-P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Odbyło się spotkanie handlowe, analiza</a:t>
                      </a:r>
                      <a:r>
                        <a:rPr lang="pl-PL" sz="1200" baseline="0" dirty="0" smtClean="0"/>
                        <a:t> startuje 27.09</a:t>
                      </a:r>
                      <a:endParaRPr lang="pl-PL" sz="1200" dirty="0"/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Brak</a:t>
                      </a:r>
                      <a:endParaRPr lang="en-US" sz="12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7747520"/>
                  </a:ext>
                </a:extLst>
              </a:tr>
              <a:tr h="40179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baseline="0" noProof="0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l-P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6838269"/>
                  </a:ext>
                </a:extLst>
              </a:tr>
              <a:tr h="40179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baseline="0" noProof="0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l-P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9367133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baseline="0" noProof="0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l-P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l-P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US" sz="12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9087583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/>
          </p:nvPr>
        </p:nvGraphicFramePr>
        <p:xfrm>
          <a:off x="3925721" y="4893149"/>
          <a:ext cx="1149152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5000">
                <a:tc>
                  <a:txBody>
                    <a:bodyPr/>
                    <a:lstStyle/>
                    <a:p>
                      <a:endParaRPr lang="en-US" sz="1000" b="0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2522343" y="4882243"/>
          <a:ext cx="1282259" cy="269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9986">
                <a:tc>
                  <a:txBody>
                    <a:bodyPr/>
                    <a:lstStyle/>
                    <a:p>
                      <a:endParaRPr lang="en-US" sz="1100" b="0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/>
          </p:nvPr>
        </p:nvGraphicFramePr>
        <p:xfrm>
          <a:off x="5146381" y="4893149"/>
          <a:ext cx="117574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0" b="0" noProof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46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Status projektu – zadania do realizacji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graphicFrame>
        <p:nvGraphicFramePr>
          <p:cNvPr id="7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626189"/>
              </p:ext>
            </p:extLst>
          </p:nvPr>
        </p:nvGraphicFramePr>
        <p:xfrm>
          <a:off x="394972" y="1140895"/>
          <a:ext cx="7716492" cy="254943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260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19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3388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34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19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642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4931">
                <a:tc gridSpan="6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700" b="0" baseline="0" noProof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Zadania do realizacji w najbliższym czasie.</a:t>
                      </a:r>
                      <a:endParaRPr lang="en-US" sz="1700" b="0" noProof="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398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500" b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Lp</a:t>
                      </a:r>
                      <a:endParaRPr lang="en-US" sz="1500" b="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500" b="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Projekt</a:t>
                      </a:r>
                      <a:endParaRPr lang="en-US" sz="1500" b="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500" b="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Zadanie</a:t>
                      </a:r>
                      <a:endParaRPr lang="en-US" sz="1500" b="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500" b="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</a:t>
                      </a:r>
                      <a:endParaRPr lang="en-US" sz="1500" b="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500" b="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Kto</a:t>
                      </a:r>
                      <a:endParaRPr lang="en-US" sz="1500" b="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500" b="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Komentarz / Zagrożenie?</a:t>
                      </a:r>
                      <a:endParaRPr lang="en-US" sz="1500" b="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79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pl-PL" sz="1200" baseline="0" noProof="0" dirty="0" smtClean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  <a:endParaRPr lang="en-US" sz="1200" baseline="0" noProof="0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SL.ERP.INTERBUD</a:t>
                      </a:r>
                      <a:endParaRPr lang="pl-P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Spotkanie </a:t>
                      </a:r>
                      <a:r>
                        <a:rPr lang="pl-PL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ws</a:t>
                      </a: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dosprzedaży</a:t>
                      </a: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WW</a:t>
                      </a:r>
                      <a:endParaRPr lang="pl-P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01.10</a:t>
                      </a:r>
                      <a:endParaRPr lang="pl-P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JŁ</a:t>
                      </a:r>
                      <a:endParaRPr lang="pl-P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Brak</a:t>
                      </a:r>
                      <a:endParaRPr lang="en-US" sz="12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7747520"/>
                  </a:ext>
                </a:extLst>
              </a:tr>
              <a:tr h="40179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pl-PL" sz="1200" kern="1200" baseline="0" noProof="0" dirty="0" smtClean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endParaRPr lang="en-US" sz="1200" kern="1200" baseline="0" noProof="0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SL.ERP.MOTOROL</a:t>
                      </a: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Zakończenie analizy</a:t>
                      </a: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04.10</a:t>
                      </a: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Courier New" panose="02070309020205020404" pitchFamily="49" charset="0"/>
                        <a:buNone/>
                      </a:pPr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JŁ</a:t>
                      </a: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Klient zgłosił</a:t>
                      </a:r>
                      <a:r>
                        <a:rPr lang="pl-PL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dużo uwag</a:t>
                      </a:r>
                      <a:endParaRPr lang="pl-P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6838269"/>
                  </a:ext>
                </a:extLst>
              </a:tr>
              <a:tr h="40179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baseline="0" noProof="0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Courier New" panose="02070309020205020404" pitchFamily="49" charset="0"/>
                        <a:buNone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l-P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9367133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baseline="0" noProof="0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l-P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l-P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l-P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Courier New" panose="02070309020205020404" pitchFamily="49" charset="0"/>
                        <a:buNone/>
                      </a:pPr>
                      <a:endParaRPr lang="pl-P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US" sz="12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9087583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110780"/>
              </p:ext>
            </p:extLst>
          </p:nvPr>
        </p:nvGraphicFramePr>
        <p:xfrm>
          <a:off x="3925721" y="4893149"/>
          <a:ext cx="1149152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5000">
                <a:tc>
                  <a:txBody>
                    <a:bodyPr/>
                    <a:lstStyle/>
                    <a:p>
                      <a:endParaRPr lang="en-US" sz="1000" b="0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104495"/>
              </p:ext>
            </p:extLst>
          </p:nvPr>
        </p:nvGraphicFramePr>
        <p:xfrm>
          <a:off x="2522343" y="4882243"/>
          <a:ext cx="1282259" cy="269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9986">
                <a:tc>
                  <a:txBody>
                    <a:bodyPr/>
                    <a:lstStyle/>
                    <a:p>
                      <a:endParaRPr lang="en-US" sz="1100" b="0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68113"/>
              </p:ext>
            </p:extLst>
          </p:nvPr>
        </p:nvGraphicFramePr>
        <p:xfrm>
          <a:off x="5146381" y="4893149"/>
          <a:ext cx="117574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0" b="0" noProof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1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Status projektu – ryzyka projektu</a:t>
            </a:r>
            <a:endParaRPr lang="en-US" dirty="0"/>
          </a:p>
        </p:txBody>
      </p:sp>
      <p:graphicFrame>
        <p:nvGraphicFramePr>
          <p:cNvPr id="20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378383"/>
              </p:ext>
            </p:extLst>
          </p:nvPr>
        </p:nvGraphicFramePr>
        <p:xfrm>
          <a:off x="389722" y="1282556"/>
          <a:ext cx="8221478" cy="170902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808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2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42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42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717">
                <a:tc gridSpan="4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600" b="0" baseline="0" noProof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Ryzyka</a:t>
                      </a:r>
                      <a:endParaRPr lang="en-US" sz="1200" b="0" noProof="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25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400" b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Lp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400" b="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Projekt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400" b="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Ryzyko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400" b="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Jak kontrolujemy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52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pl-PL" sz="1200" baseline="0" noProof="0" dirty="0" smtClean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  <a:endParaRPr lang="en-US" sz="1200" baseline="0" noProof="0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ctr">
                        <a:buFont typeface="+mj-lt"/>
                        <a:buNone/>
                      </a:pPr>
                      <a:r>
                        <a:rPr lang="pl-PL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SL.ERP.INTERBUD</a:t>
                      </a:r>
                      <a:endParaRPr lang="pl-PL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ctr">
                        <a:buFont typeface="+mj-lt"/>
                        <a:buNone/>
                      </a:pPr>
                      <a:r>
                        <a:rPr lang="pl-PL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Klient</a:t>
                      </a:r>
                      <a:r>
                        <a:rPr lang="pl-PL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nie chce oddelegować ludzi do analizy</a:t>
                      </a:r>
                      <a:endParaRPr lang="pl-PL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 fontAlgn="ctr">
                        <a:buFont typeface="+mj-lt"/>
                        <a:buNone/>
                      </a:pPr>
                      <a:r>
                        <a:rPr lang="pl-PL" sz="12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Mail do zarządu</a:t>
                      </a:r>
                      <a:endParaRPr lang="en-US" sz="12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52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pl-PL" sz="1200" baseline="0" noProof="0" dirty="0" smtClean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baseline="0" noProof="0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81000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ctr">
                        <a:buFont typeface="+mj-lt"/>
                        <a:buNone/>
                      </a:pPr>
                      <a:r>
                        <a:rPr lang="pl-PL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SL.ERP.MOTOROL</a:t>
                      </a:r>
                      <a:endParaRPr lang="pl-PL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ctr">
                        <a:buFont typeface="+mj-lt"/>
                        <a:buNone/>
                      </a:pPr>
                      <a:r>
                        <a:rPr lang="pl-PL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Ryzyko niedotrzymania terminu oddania do UT (17.10)</a:t>
                      </a:r>
                      <a:endParaRPr lang="pl-PL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 fontAlgn="ctr">
                        <a:buFont typeface="+mj-lt"/>
                        <a:buNone/>
                      </a:pPr>
                      <a:r>
                        <a:rPr lang="pl-PL" sz="12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Rozmowy z klientem,</a:t>
                      </a:r>
                      <a:r>
                        <a:rPr lang="pl-PL" sz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ew. przyspieszenie projektu SL.ERP.TASTA</a:t>
                      </a:r>
                      <a:endParaRPr lang="en-US" sz="12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06363"/>
              </p:ext>
            </p:extLst>
          </p:nvPr>
        </p:nvGraphicFramePr>
        <p:xfrm>
          <a:off x="3634467" y="4840141"/>
          <a:ext cx="951713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5000">
                <a:tc>
                  <a:txBody>
                    <a:bodyPr/>
                    <a:lstStyle/>
                    <a:p>
                      <a:pPr algn="r"/>
                      <a:endParaRPr lang="en-US" sz="1000" b="0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502657"/>
              </p:ext>
            </p:extLst>
          </p:nvPr>
        </p:nvGraphicFramePr>
        <p:xfrm>
          <a:off x="3063057" y="4840141"/>
          <a:ext cx="687081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0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5000">
                <a:tc>
                  <a:txBody>
                    <a:bodyPr/>
                    <a:lstStyle/>
                    <a:p>
                      <a:pPr algn="r"/>
                      <a:endParaRPr lang="en-US" sz="1100" b="0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45709"/>
              </p:ext>
            </p:extLst>
          </p:nvPr>
        </p:nvGraphicFramePr>
        <p:xfrm>
          <a:off x="4586180" y="4840141"/>
          <a:ext cx="700342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endParaRPr lang="en-US" sz="1000" b="0" noProof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62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Istotne wydarzenia od </a:t>
            </a:r>
            <a:r>
              <a:rPr lang="pl-PL" smtClean="0"/>
              <a:t>ostatniego monitoringu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394970" y="1616852"/>
            <a:ext cx="8425188" cy="3526648"/>
          </a:xfrm>
        </p:spPr>
        <p:txBody>
          <a:bodyPr/>
          <a:lstStyle/>
          <a:p>
            <a:r>
              <a:rPr lang="pl-PL" dirty="0" smtClean="0"/>
              <a:t>Kluczowy konsultant poszedł na zwolnienie </a:t>
            </a:r>
          </a:p>
        </p:txBody>
      </p:sp>
    </p:spTree>
    <p:extLst>
      <p:ext uri="{BB962C8B-B14F-4D97-AF65-F5344CB8AC3E}">
        <p14:creationId xmlns:p14="http://schemas.microsoft.com/office/powerpoint/2010/main" val="200271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94972" y="636151"/>
            <a:ext cx="8425973" cy="488758"/>
          </a:xfrm>
        </p:spPr>
        <p:txBody>
          <a:bodyPr/>
          <a:lstStyle/>
          <a:p>
            <a:r>
              <a:rPr lang="pl-PL" dirty="0" smtClean="0"/>
              <a:t>Status projektu – dodatkowe cele</a:t>
            </a:r>
            <a:endParaRPr lang="en-US" dirty="0"/>
          </a:p>
        </p:txBody>
      </p:sp>
      <p:graphicFrame>
        <p:nvGraphicFramePr>
          <p:cNvPr id="7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45214"/>
              </p:ext>
            </p:extLst>
          </p:nvPr>
        </p:nvGraphicFramePr>
        <p:xfrm>
          <a:off x="394187" y="1329144"/>
          <a:ext cx="7916277" cy="323046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62510">
                  <a:extLst>
                    <a:ext uri="{9D8B030D-6E8A-4147-A177-3AD203B41FA5}">
                      <a16:colId xmlns="" xmlns:a16="http://schemas.microsoft.com/office/drawing/2014/main" val="3819889596"/>
                    </a:ext>
                  </a:extLst>
                </a:gridCol>
                <a:gridCol w="12838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9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77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325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4295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700" b="0" noProof="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700" b="0" noProof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Analiza realizacji</a:t>
                      </a:r>
                      <a:r>
                        <a:rPr lang="pl-PL" sz="1700" b="0" baseline="0" noProof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pozostałych celów</a:t>
                      </a:r>
                      <a:endParaRPr lang="en-US" sz="1700" b="0" noProof="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074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500" b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Lp</a:t>
                      </a:r>
                      <a:endParaRPr lang="en-US" sz="1500" b="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pl-PL" sz="1500" b="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Projekt</a:t>
                      </a:r>
                      <a:endParaRPr lang="en-US" sz="1500" b="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Cel</a:t>
                      </a:r>
                      <a:endParaRPr lang="pl-PL" sz="15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pl-PL" sz="15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</a:t>
                      </a:r>
                      <a:endParaRPr lang="en-US" sz="1500" b="0" kern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pl-PL" sz="15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Status</a:t>
                      </a:r>
                      <a:endParaRPr lang="en-US" sz="1500" b="0" kern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27146" marB="27146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9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aseline="0" noProof="0" dirty="0" smtClean="0">
                          <a:solidFill>
                            <a:schemeClr val="accent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  <a:endParaRPr lang="en-US" sz="1200" baseline="0" noProof="0" dirty="0" smtClean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pl-PL" sz="1200" b="1" baseline="0" noProof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SL.ERP.INTERBUD</a:t>
                      </a: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Dosprzedaż</a:t>
                      </a: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usługi WW</a:t>
                      </a:r>
                      <a:endParaRPr lang="pl-P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2016-10-31</a:t>
                      </a: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Przedstawiono ofertę, wytłumaczono korzyści, kolejne spotkanie 2016-10-01</a:t>
                      </a: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7416549"/>
                  </a:ext>
                </a:extLst>
              </a:tr>
              <a:tr h="2597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1200" kern="1200" baseline="0" noProof="0" dirty="0" smtClean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pl-PL" sz="12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l-P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0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kern="1200" baseline="0" noProof="0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l-PL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190462"/>
                  </a:ext>
                </a:extLst>
              </a:tr>
              <a:tr h="2670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kern="1200" baseline="0" noProof="0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l-PL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7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kern="1200" baseline="0" noProof="0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l-PL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0527755"/>
                  </a:ext>
                </a:extLst>
              </a:tr>
              <a:tr h="2949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kern="1200" baseline="0" noProof="0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l-PL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400"/>
                        </a:spcAft>
                        <a:buClr>
                          <a:schemeClr val="accent1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36000" marT="81000" marB="27146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ymbol zastępczy tekstu 2"/>
          <p:cNvSpPr txBox="1">
            <a:spLocks/>
          </p:cNvSpPr>
          <p:nvPr/>
        </p:nvSpPr>
        <p:spPr>
          <a:xfrm>
            <a:off x="394972" y="1104565"/>
            <a:ext cx="8425188" cy="343235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88000" algn="l" defTabSz="808038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seco Group presentation template_16x9">
  <a:themeElements>
    <a:clrScheme name="Asseco">
      <a:dk1>
        <a:srgbClr val="333333"/>
      </a:dk1>
      <a:lt1>
        <a:srgbClr val="FFFFFF"/>
      </a:lt1>
      <a:dk2>
        <a:srgbClr val="129DCD"/>
      </a:dk2>
      <a:lt2>
        <a:srgbClr val="546B75"/>
      </a:lt2>
      <a:accent1>
        <a:srgbClr val="14B1E7"/>
      </a:accent1>
      <a:accent2>
        <a:srgbClr val="5CC299"/>
      </a:accent2>
      <a:accent3>
        <a:srgbClr val="855CA6"/>
      </a:accent3>
      <a:accent4>
        <a:srgbClr val="837D77"/>
      </a:accent4>
      <a:accent5>
        <a:srgbClr val="E84F0F"/>
      </a:accent5>
      <a:accent6>
        <a:srgbClr val="F28700"/>
      </a:accent6>
      <a:hlink>
        <a:srgbClr val="1F82BE"/>
      </a:hlink>
      <a:folHlink>
        <a:srgbClr val="1F82B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>
          <a:solidFill>
            <a:schemeClr val="accent1"/>
          </a:solidFill>
          <a:round/>
          <a:headEnd/>
          <a:tailE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</a:spDef>
    <a:lnDef>
      <a:spPr>
        <a:noFill/>
        <a:ln w="19050">
          <a:solidFill>
            <a:schemeClr val="accent4"/>
          </a:solidFill>
          <a:prstDash val="sysDot"/>
          <a:round/>
          <a:headEnd/>
          <a:tailEnd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marL="288000" indent="-288000">
          <a:lnSpc>
            <a:spcPct val="95000"/>
          </a:lnSpc>
          <a:spcAft>
            <a:spcPts val="800"/>
          </a:spcAft>
          <a:buClr>
            <a:schemeClr val="accent1"/>
          </a:buClr>
          <a:buSzPct val="120000"/>
          <a:buFont typeface="Arial" panose="020B0604020202020204" pitchFamily="34" charset="0"/>
          <a:buChar char="•"/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Asseco">
      <a:dk1>
        <a:srgbClr val="58595B"/>
      </a:dk1>
      <a:lt1>
        <a:srgbClr val="FFFFFF"/>
      </a:lt1>
      <a:dk2>
        <a:srgbClr val="4F8CFB"/>
      </a:dk2>
      <a:lt2>
        <a:srgbClr val="BBBEC0"/>
      </a:lt2>
      <a:accent1>
        <a:srgbClr val="6298FC"/>
      </a:accent1>
      <a:accent2>
        <a:srgbClr val="337AFB"/>
      </a:accent2>
      <a:accent3>
        <a:srgbClr val="0449C4"/>
      </a:accent3>
      <a:accent4>
        <a:srgbClr val="9B9FA1"/>
      </a:accent4>
      <a:accent5>
        <a:srgbClr val="30B31F"/>
      </a:accent5>
      <a:accent6>
        <a:srgbClr val="F79646"/>
      </a:accent6>
      <a:hlink>
        <a:srgbClr val="3155EF"/>
      </a:hlink>
      <a:folHlink>
        <a:srgbClr val="2846C5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Asseco">
      <a:dk1>
        <a:srgbClr val="58595B"/>
      </a:dk1>
      <a:lt1>
        <a:srgbClr val="FFFFFF"/>
      </a:lt1>
      <a:dk2>
        <a:srgbClr val="4F8CFB"/>
      </a:dk2>
      <a:lt2>
        <a:srgbClr val="BBBEC0"/>
      </a:lt2>
      <a:accent1>
        <a:srgbClr val="6298FC"/>
      </a:accent1>
      <a:accent2>
        <a:srgbClr val="337AFB"/>
      </a:accent2>
      <a:accent3>
        <a:srgbClr val="0449C4"/>
      </a:accent3>
      <a:accent4>
        <a:srgbClr val="9B9FA1"/>
      </a:accent4>
      <a:accent5>
        <a:srgbClr val="30B31F"/>
      </a:accent5>
      <a:accent6>
        <a:srgbClr val="F79646"/>
      </a:accent6>
      <a:hlink>
        <a:srgbClr val="3155EF"/>
      </a:hlink>
      <a:folHlink>
        <a:srgbClr val="2846C5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Asseco Group presentation template_16x9</Template>
  <TotalTime>6980</TotalTime>
  <Words>581</Words>
  <Application>Microsoft Office PowerPoint</Application>
  <PresentationFormat>Pokaz na ekranie (16:9)</PresentationFormat>
  <Paragraphs>164</Paragraphs>
  <Slides>10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Symbol</vt:lpstr>
      <vt:lpstr>Times New Roman</vt:lpstr>
      <vt:lpstr>Wingdings</vt:lpstr>
      <vt:lpstr>Asseco Group presentation template_16x9</vt:lpstr>
      <vt:lpstr>Prezentacja programu PowerPoint</vt:lpstr>
      <vt:lpstr>Prezentacja programu PowerPoint</vt:lpstr>
      <vt:lpstr>Status projektu – przegląd KPI</vt:lpstr>
      <vt:lpstr>Status projektu</vt:lpstr>
      <vt:lpstr>Status projektu – najbliższy okres  </vt:lpstr>
      <vt:lpstr>Status projektu – zadania do realizacji  </vt:lpstr>
      <vt:lpstr>Status projektu – ryzyka projektu</vt:lpstr>
      <vt:lpstr>Istotne wydarzenia od ostatniego monitoringu</vt:lpstr>
      <vt:lpstr>Status projektu – dodatkowe cele</vt:lpstr>
      <vt:lpstr>Prezentacja programu PowerPoint</vt:lpstr>
    </vt:vector>
  </TitlesOfParts>
  <Company>Microsoft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</dc:creator>
  <cp:lastModifiedBy>Mich Paweł</cp:lastModifiedBy>
  <cp:revision>419</cp:revision>
  <cp:lastPrinted>2013-04-25T15:22:59Z</cp:lastPrinted>
  <dcterms:created xsi:type="dcterms:W3CDTF">2016-04-04T19:59:58Z</dcterms:created>
  <dcterms:modified xsi:type="dcterms:W3CDTF">2016-09-28T10:18:33Z</dcterms:modified>
</cp:coreProperties>
</file>